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7" r:id="rId3"/>
    <p:sldId id="278" r:id="rId4"/>
    <p:sldId id="261" r:id="rId5"/>
    <p:sldId id="264" r:id="rId6"/>
    <p:sldId id="265" r:id="rId7"/>
    <p:sldId id="263" r:id="rId8"/>
    <p:sldId id="266" r:id="rId9"/>
    <p:sldId id="267" r:id="rId10"/>
    <p:sldId id="268" r:id="rId11"/>
    <p:sldId id="269" r:id="rId12"/>
    <p:sldId id="270" r:id="rId13"/>
    <p:sldId id="272" r:id="rId14"/>
    <p:sldId id="276" r:id="rId15"/>
    <p:sldId id="273" r:id="rId16"/>
    <p:sldId id="279" r:id="rId17"/>
    <p:sldId id="280" r:id="rId18"/>
    <p:sldId id="281" r:id="rId19"/>
    <p:sldId id="275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298" y="-40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8785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64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74790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798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09393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3388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7085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32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346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28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025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901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484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892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927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9575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95FA4-A09C-44BA-A09E-EC2F37F07A38}" type="datetimeFigureOut">
              <a:rPr lang="ru-RU" smtClean="0"/>
              <a:t>17.08.2026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04D0FAA-DDA7-4579-A5DD-21ADD69E6A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617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7505" y="-1555265"/>
            <a:ext cx="10676965" cy="4123653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Изменения в жилищном законодательстве за 2026 год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253" y="3156611"/>
            <a:ext cx="5084424" cy="3368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3410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4219D5-1EB0-4C8A-A7F1-D3F3695B1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Письмо Минстроя </a:t>
            </a:r>
            <a:br>
              <a:rPr lang="ru-RU" b="1" dirty="0"/>
            </a:br>
            <a:r>
              <a:rPr lang="ru-RU" b="1" dirty="0"/>
              <a:t>от 25.03.2026  № 16592-КМ/14 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128FD1A-FAFD-4C6B-B406-FABAC43EFC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602480"/>
          </a:xfrm>
        </p:spPr>
        <p:txBody>
          <a:bodyPr>
            <a:normAutofit/>
          </a:bodyPr>
          <a:lstStyle/>
          <a:p>
            <a:r>
              <a:rPr lang="ru-RU" dirty="0"/>
              <a:t>Информационное взаимодействие реализовано через созданные в МАХ домовые чаты и информационные каналы.</a:t>
            </a:r>
          </a:p>
          <a:p>
            <a:r>
              <a:rPr lang="ru-RU" dirty="0"/>
              <a:t>Определения круга лиц, уполномоченных на администрирование домовых чатов, законодательством не регулируются и относится к внутренней деятельности хозяйствующего субъекта. Юридическое лицо самостоятельно устанавливает порядок распределения прав и обязанностей по администрированию домовых чатов между своими сотрудниками.</a:t>
            </a:r>
          </a:p>
          <a:p>
            <a:r>
              <a:rPr lang="ru-RU" dirty="0"/>
              <a:t>В домах, где органы жилищного надзора выступают в качестве владельцев домовых чатов, предусмотрена возможность передачи прав администратора при смене управляющей организации. </a:t>
            </a:r>
          </a:p>
          <a:p>
            <a:r>
              <a:rPr lang="ru-RU" dirty="0"/>
              <a:t>Исчерпывающий перечень сведений, к которым организации обязаны обеспечить доступ, определен пунктом 3 приказа Минстроя России № 856/пр.</a:t>
            </a:r>
          </a:p>
        </p:txBody>
      </p:sp>
    </p:spTree>
    <p:extLst>
      <p:ext uri="{BB962C8B-B14F-4D97-AF65-F5344CB8AC3E}">
        <p14:creationId xmlns:p14="http://schemas.microsoft.com/office/powerpoint/2010/main" val="3367199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56F2BA-36DC-4ED1-9019-AD2975D42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Письмо Минстроя </a:t>
            </a:r>
            <a:br>
              <a:rPr lang="ru-RU" b="1" dirty="0"/>
            </a:br>
            <a:r>
              <a:rPr lang="ru-RU" b="1" dirty="0"/>
              <a:t>от 25.03.2026  № 16592-КМ/14 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162C590-BB3D-4474-BB88-E909EEB57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256470"/>
            <a:ext cx="8915400" cy="5393062"/>
          </a:xfrm>
        </p:spPr>
        <p:txBody>
          <a:bodyPr/>
          <a:lstStyle/>
          <a:p>
            <a:r>
              <a:rPr lang="ru-RU" dirty="0"/>
              <a:t>Действующими нормативными правовыми актами не предусмотрена обязанность управляющих организаций по администрированию домового чата, вместе с тем, управляющая организация, выступая в роли администратора домовых чатов, вправе самостоятельно внедрять функционал, позволяющий осуществлять модерацию информационных каналов и домовых чатов, а также устанавливать правила их использования и порядок взаимодействия с пользователями.</a:t>
            </a:r>
          </a:p>
          <a:p>
            <a:r>
              <a:rPr lang="ru-RU" dirty="0"/>
              <a:t>В соответствии с пунктами 4 и 5 приказа Минстроя России № 856/</a:t>
            </a:r>
            <a:r>
              <a:rPr lang="ru-RU" dirty="0" err="1"/>
              <a:t>пр</a:t>
            </a:r>
            <a:r>
              <a:rPr lang="ru-RU" dirty="0"/>
              <a:t> направление обращений собственниками (пользователями) помещений в адрес организаций в рамках информационного взаимодействия осуществляется с использованием системы посредством интеграции с системой — через чат-бот ГИС ЖКХ.</a:t>
            </a:r>
          </a:p>
          <a:p>
            <a:r>
              <a:rPr lang="ru-RU" dirty="0"/>
              <a:t>В соответствии с действующими нормативными правовыми актами верификация участников домовых чатов не предусмотрена.</a:t>
            </a:r>
          </a:p>
        </p:txBody>
      </p:sp>
    </p:spTree>
    <p:extLst>
      <p:ext uri="{BB962C8B-B14F-4D97-AF65-F5344CB8AC3E}">
        <p14:creationId xmlns:p14="http://schemas.microsoft.com/office/powerpoint/2010/main" val="18112583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F6CD8-5022-4BEF-9A8A-FCB94375C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1821" y="462065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Изменения Правил осуществления деятельности по управлению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6E74B86-1C9E-4C2E-AD8B-F0B0124B19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28801"/>
            <a:ext cx="8915400" cy="4856480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Постановлением Правительства РФ от 26 января 2026 г. № 40 внесены правки в Правила управления, вступят в силу с 01.09.2026 </a:t>
            </a:r>
          </a:p>
          <a:p>
            <a:r>
              <a:rPr lang="ru-RU" dirty="0"/>
              <a:t>п 35. Запрос (обращение) может быть направлен посредством </a:t>
            </a:r>
          </a:p>
          <a:p>
            <a:r>
              <a:rPr lang="ru-RU" dirty="0"/>
              <a:t>- </a:t>
            </a:r>
            <a:r>
              <a:rPr lang="ru-RU" b="1" dirty="0"/>
              <a:t>многофункционального сервиса </a:t>
            </a:r>
            <a:r>
              <a:rPr lang="ru-RU" dirty="0"/>
              <a:t>обмена информацией </a:t>
            </a:r>
            <a:r>
              <a:rPr lang="ru-RU" b="1" dirty="0"/>
              <a:t>в порядке</a:t>
            </a:r>
            <a:r>
              <a:rPr lang="ru-RU" dirty="0"/>
              <a:t>, установленном Минстроем (пока Порядка нет??)</a:t>
            </a:r>
          </a:p>
          <a:p>
            <a:r>
              <a:rPr lang="ru-RU" dirty="0"/>
              <a:t>- почтового отправления, </a:t>
            </a:r>
          </a:p>
          <a:p>
            <a:r>
              <a:rPr lang="ru-RU" dirty="0"/>
              <a:t>- электронного сообщения на адрес электронной почты, </a:t>
            </a:r>
          </a:p>
          <a:p>
            <a:r>
              <a:rPr lang="ru-RU" dirty="0"/>
              <a:t>- ГИС ЖКХ</a:t>
            </a:r>
          </a:p>
          <a:p>
            <a:r>
              <a:rPr lang="ru-RU" dirty="0"/>
              <a:t>- нарочным</a:t>
            </a:r>
          </a:p>
          <a:p>
            <a:r>
              <a:rPr lang="ru-RU" dirty="0"/>
              <a:t>- через консьержа </a:t>
            </a:r>
          </a:p>
          <a:p>
            <a:r>
              <a:rPr lang="ru-RU" dirty="0"/>
              <a:t>- устно, в том числе на приеме. </a:t>
            </a:r>
          </a:p>
          <a:p>
            <a:r>
              <a:rPr lang="ru-RU" b="1" dirty="0"/>
              <a:t>Официальный ответ </a:t>
            </a:r>
            <a:r>
              <a:rPr lang="ru-RU" dirty="0"/>
              <a:t>направляется </a:t>
            </a:r>
            <a:r>
              <a:rPr lang="ru-RU" b="1" dirty="0"/>
              <a:t>по тем же каналам связи</a:t>
            </a:r>
            <a:r>
              <a:rPr lang="ru-RU" dirty="0"/>
              <a:t>, по которым был получен запрос (обращение), если заявителем не указано иное.</a:t>
            </a:r>
          </a:p>
        </p:txBody>
      </p:sp>
    </p:spTree>
    <p:extLst>
      <p:ext uri="{BB962C8B-B14F-4D97-AF65-F5344CB8AC3E}">
        <p14:creationId xmlns:p14="http://schemas.microsoft.com/office/powerpoint/2010/main" val="42586112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00A9A9-37AA-4B84-9C9F-8929931E8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899890"/>
          </a:xfrm>
        </p:spPr>
        <p:txBody>
          <a:bodyPr/>
          <a:lstStyle/>
          <a:p>
            <a:pPr algn="ctr"/>
            <a:r>
              <a:rPr lang="ru-RU" b="1" dirty="0"/>
              <a:t>Домовой чат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548F3D-947E-4526-A1D2-9AED7CD244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08480"/>
            <a:ext cx="8915400" cy="4102742"/>
          </a:xfrm>
        </p:spPr>
        <p:txBody>
          <a:bodyPr/>
          <a:lstStyle/>
          <a:p>
            <a:r>
              <a:rPr lang="ru-RU" dirty="0"/>
              <a:t>Такого понятия в законах нет!!!</a:t>
            </a:r>
          </a:p>
          <a:p>
            <a:r>
              <a:rPr lang="ru-RU" dirty="0"/>
              <a:t>По разъяснениям Минстроя, изначально владельцами чатов выступают органы государственного жилищного надзора (ГЖН). Это сделано для того, чтобы чат оставался нейтральной площадкой и не исчезал при смене управляющей компании. </a:t>
            </a:r>
          </a:p>
          <a:p>
            <a:r>
              <a:rPr lang="ru-RU" dirty="0"/>
              <a:t>УК или ТСЖ могут взять администрирование на себя — тогда они устанавливают правила, модерируют контент, назначают ответственных.</a:t>
            </a:r>
          </a:p>
        </p:txBody>
      </p:sp>
    </p:spTree>
    <p:extLst>
      <p:ext uri="{BB962C8B-B14F-4D97-AF65-F5344CB8AC3E}">
        <p14:creationId xmlns:p14="http://schemas.microsoft.com/office/powerpoint/2010/main" val="33715578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32F44-F9EC-4CB4-8968-AD78809CA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Административные штрафы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F0BFAB-A879-41F3-B249-AAD46B9924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635760"/>
            <a:ext cx="8915400" cy="4993640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Часть 1 статьи 7.23.3 КоАП РФ </a:t>
            </a:r>
            <a:r>
              <a:rPr lang="ru-RU" dirty="0"/>
              <a:t>Нарушение правил осуществления предпринимательской деятельности по управлению МКД</a:t>
            </a:r>
          </a:p>
          <a:p>
            <a:pPr marL="0" indent="0">
              <a:buNone/>
            </a:pPr>
            <a:r>
              <a:rPr lang="ru-RU" dirty="0"/>
              <a:t>На должностных лиц — штраф до 50 000 рублей, </a:t>
            </a:r>
          </a:p>
          <a:p>
            <a:pPr marL="0" indent="0">
              <a:buNone/>
            </a:pPr>
            <a:r>
              <a:rPr lang="ru-RU" dirty="0"/>
              <a:t>На юридических лиц — до 300 000 рублей</a:t>
            </a:r>
          </a:p>
          <a:p>
            <a:r>
              <a:rPr lang="ru-RU" b="1" dirty="0"/>
              <a:t>Часть 2 статьи 14.1.3 КоАП РФ. </a:t>
            </a:r>
            <a:r>
              <a:rPr lang="ru-RU" dirty="0"/>
              <a:t>Осуществление предпринимательской деятельности по управлению многоквартирными домами с нарушением лицензионных требований…</a:t>
            </a:r>
          </a:p>
          <a:p>
            <a:pPr marL="0" indent="0">
              <a:buNone/>
            </a:pPr>
            <a:r>
              <a:rPr lang="ru-RU" dirty="0"/>
              <a:t>на должностных лиц – 50-100 тысяч рублей или дисквалификацию до трех лет; </a:t>
            </a:r>
          </a:p>
          <a:p>
            <a:pPr marL="0" indent="0">
              <a:buNone/>
            </a:pPr>
            <a:r>
              <a:rPr lang="ru-RU" dirty="0"/>
              <a:t>на юридических лиц – 250-300 тысяч рублей.</a:t>
            </a:r>
          </a:p>
          <a:p>
            <a:r>
              <a:rPr lang="ru-RU" b="1" dirty="0"/>
              <a:t>Для ТСЖ/ЖСК </a:t>
            </a:r>
            <a:r>
              <a:rPr lang="ru-RU" dirty="0"/>
              <a:t>– «прямого» наказания нет. Предписание ГЖИ/ представление прокуратуры. Неисполнение – возможен штраф, статья 19.5 КоАП РФ - </a:t>
            </a:r>
          </a:p>
          <a:p>
            <a:pPr marL="0" indent="0">
              <a:buNone/>
            </a:pPr>
            <a:r>
              <a:rPr lang="ru-RU" dirty="0"/>
              <a:t>на должностных лиц – 1-2 тысяч рублей или дисквалификацию до трех лет; </a:t>
            </a:r>
          </a:p>
          <a:p>
            <a:pPr marL="0" indent="0">
              <a:buNone/>
            </a:pPr>
            <a:r>
              <a:rPr lang="ru-RU" dirty="0"/>
              <a:t>на юридических лиц – 10-20 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7655036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9967EA-5BF2-4FAE-A437-87571FB3A1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Рекомендации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AF68EF-DE87-4AE6-A9B3-48967EBB6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На официальном телефоне ТСЖ/ЖСК установить МАКС</a:t>
            </a:r>
          </a:p>
          <a:p>
            <a:r>
              <a:rPr lang="ru-RU" dirty="0"/>
              <a:t>Через ГЖИ зарегистрировать номер ТСЖ/ЖСК</a:t>
            </a:r>
          </a:p>
          <a:p>
            <a:r>
              <a:rPr lang="ru-RU" dirty="0"/>
              <a:t>В домовых чатах разместить необходимую информацию о ТСЖ/ЖСК. Сделать сканы! Сохранить! Иначе потеряется в общих сообщениях.</a:t>
            </a:r>
          </a:p>
          <a:p>
            <a:r>
              <a:rPr lang="ru-RU" dirty="0"/>
              <a:t>Можно сообщать новости и объявления</a:t>
            </a:r>
          </a:p>
          <a:p>
            <a:r>
              <a:rPr lang="ru-RU" dirty="0"/>
              <a:t>Не администрировать и модерировать общедомовые чаты!</a:t>
            </a:r>
          </a:p>
          <a:p>
            <a:r>
              <a:rPr lang="ru-RU" dirty="0"/>
              <a:t>Не вводить правила общения в чате</a:t>
            </a:r>
          </a:p>
          <a:p>
            <a:r>
              <a:rPr lang="ru-RU" dirty="0"/>
              <a:t>Не отвечать на сообщения в чате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5369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31D3AB-9654-4F6D-B910-47FA183A20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Типовые вопросы - ответы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29F248-562E-4857-AB51-2EBA1C3D4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2912" y="1682496"/>
            <a:ext cx="9541700" cy="4803648"/>
          </a:xfrm>
        </p:spPr>
        <p:txBody>
          <a:bodyPr/>
          <a:lstStyle/>
          <a:p>
            <a:r>
              <a:rPr lang="ru-RU" dirty="0"/>
              <a:t>1. Обязательно регистрировать сим-карту на юрлицо и привязывать к МАХ для домового чата в МАХ?</a:t>
            </a:r>
          </a:p>
          <a:p>
            <a:pPr marL="0" indent="0">
              <a:buNone/>
            </a:pPr>
            <a:r>
              <a:rPr lang="ru-RU" dirty="0"/>
              <a:t>Ответ – в законе не указано. Рекомендация - регистрация номера телефона за ТСЖ/ЖСК.</a:t>
            </a:r>
          </a:p>
          <a:p>
            <a:r>
              <a:rPr lang="ru-RU" dirty="0"/>
              <a:t>2. Должен ли представитель лица управляющего домом быть модератором домового чата в МАХ? Где это прописано? Или он просто должен быть участником домового чата?</a:t>
            </a:r>
          </a:p>
          <a:p>
            <a:pPr marL="0" indent="0">
              <a:buNone/>
            </a:pPr>
            <a:r>
              <a:rPr lang="ru-RU" dirty="0"/>
              <a:t>Ответ – в законе не указано. Рекомендация – никак не модерировать чат.</a:t>
            </a:r>
          </a:p>
          <a:p>
            <a:r>
              <a:rPr lang="ru-RU" dirty="0"/>
              <a:t>3. Как правильно обеспечить доступ в сервисе в домовом чате в МАХ к обязательным сведениям?</a:t>
            </a:r>
          </a:p>
          <a:p>
            <a:pPr marL="0" indent="0">
              <a:buNone/>
            </a:pPr>
            <a:r>
              <a:rPr lang="ru-RU" dirty="0"/>
              <a:t>Ответ – в законе не указано. Рекомендация - разместить сообщение и попробовать его закрепить. Запомнить дату этого сообщения.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5225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35E5F5-1DE7-4A2D-9819-8E2CE76A2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Типовые вопросы - ответы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6D585F-607A-42C2-9EB2-8190FC785F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771618"/>
            <a:ext cx="9814560" cy="4836446"/>
          </a:xfrm>
        </p:spPr>
        <p:txBody>
          <a:bodyPr>
            <a:normAutofit/>
          </a:bodyPr>
          <a:lstStyle/>
          <a:p>
            <a:r>
              <a:rPr lang="ru-RU" dirty="0"/>
              <a:t>4. Должны ли размещать о себе информацию в домовом чате РСО, региональные операторы по обращению с ТКО?</a:t>
            </a:r>
          </a:p>
          <a:p>
            <a:pPr marL="0" indent="0">
              <a:buNone/>
            </a:pPr>
            <a:r>
              <a:rPr lang="ru-RU" dirty="0"/>
              <a:t>Ответ – «обязаны обеспечивать информационное взаимодействие»</a:t>
            </a:r>
          </a:p>
          <a:p>
            <a:pPr marL="0" indent="0">
              <a:buNone/>
            </a:pPr>
            <a:r>
              <a:rPr lang="ru-RU" dirty="0"/>
              <a:t>«информация о перечне ресурсов, перерыве в поставках ресурсов, поставляемых для предоставления коммунальных услуг в многоквартирные дома, жилые дома, а также коммунальных услугах (</a:t>
            </a:r>
            <a:r>
              <a:rPr lang="ru-RU" b="1" dirty="0"/>
              <a:t>для ресурсоснабжающих организаций</a:t>
            </a:r>
            <a:r>
              <a:rPr lang="ru-RU" dirty="0"/>
              <a:t>);</a:t>
            </a:r>
          </a:p>
          <a:p>
            <a:pPr marL="0" indent="0">
              <a:buNone/>
            </a:pPr>
            <a:r>
              <a:rPr lang="ru-RU" dirty="0"/>
              <a:t>«сведения о выполнении работ по капитальному ремонту общего имущества в многоквартирных домах,» – </a:t>
            </a:r>
            <a:r>
              <a:rPr lang="ru-RU" b="1" dirty="0"/>
              <a:t>для Фонда капремонта</a:t>
            </a:r>
          </a:p>
          <a:p>
            <a:r>
              <a:rPr lang="ru-RU" dirty="0"/>
              <a:t>5. Какая организация должна обеспечить непрерывный доступ о перерывах в поставках ресурсов, сведения о выполнении работ по капитальному ремонту?</a:t>
            </a:r>
          </a:p>
          <a:p>
            <a:pPr marL="0" indent="0">
              <a:buNone/>
            </a:pPr>
            <a:r>
              <a:rPr lang="ru-RU" dirty="0"/>
              <a:t>Ответ – смотри выше.</a:t>
            </a:r>
          </a:p>
        </p:txBody>
      </p:sp>
    </p:spTree>
    <p:extLst>
      <p:ext uri="{BB962C8B-B14F-4D97-AF65-F5344CB8AC3E}">
        <p14:creationId xmlns:p14="http://schemas.microsoft.com/office/powerpoint/2010/main" val="1070773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50475A-724D-47A5-83F8-983EC21FE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Типовые вопросы - ответы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4C1E1CF-CFDF-4481-BFF8-4366551F9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40992" y="1381760"/>
            <a:ext cx="9663620" cy="5273040"/>
          </a:xfrm>
        </p:spPr>
        <p:txBody>
          <a:bodyPr>
            <a:normAutofit/>
          </a:bodyPr>
          <a:lstStyle/>
          <a:p>
            <a:r>
              <a:rPr lang="ru-RU" dirty="0"/>
              <a:t>6. Что будет, если ЖСК/ТСЖ проигнорируют работу в домовом чате в MAX?</a:t>
            </a:r>
          </a:p>
          <a:p>
            <a:pPr marL="0" indent="0">
              <a:buNone/>
            </a:pPr>
            <a:r>
              <a:rPr lang="ru-RU" dirty="0"/>
              <a:t>Ответ – предписание/представление. Срок на устранение нарушений</a:t>
            </a:r>
          </a:p>
          <a:p>
            <a:br>
              <a:rPr lang="ru-RU" dirty="0"/>
            </a:br>
            <a:r>
              <a:rPr lang="ru-RU" dirty="0"/>
              <a:t>7. Использование личного телефона председателя возможно? Компенсация за использование личного телефона?</a:t>
            </a:r>
          </a:p>
          <a:p>
            <a:pPr marL="0" indent="0">
              <a:buNone/>
            </a:pPr>
            <a:r>
              <a:rPr lang="ru-RU" dirty="0"/>
              <a:t>Ответ – да, но зачем?? Компенсация – по решению правления. В квитанции такую услугу указывать нельзя!</a:t>
            </a:r>
          </a:p>
          <a:p>
            <a:r>
              <a:rPr lang="ru-RU" dirty="0"/>
              <a:t>8. Как разместить ответы, на вопросы, которые задают чаще всего?</a:t>
            </a:r>
          </a:p>
          <a:p>
            <a:pPr marL="0" indent="0">
              <a:buNone/>
            </a:pPr>
            <a:r>
              <a:rPr lang="ru-RU" dirty="0"/>
              <a:t>Ответ – в чате. Но если вы не модератор чата, то ваши сообщения «утонут» в общем списке. Закрепить сообщения невозможно без руководства чатом.</a:t>
            </a:r>
          </a:p>
          <a:p>
            <a:r>
              <a:rPr lang="ru-RU" dirty="0"/>
              <a:t>9. Можно ли указать, что чат работает по определенным дням и в определенное время?</a:t>
            </a:r>
          </a:p>
          <a:p>
            <a:pPr marL="0" indent="0">
              <a:buNone/>
            </a:pPr>
            <a:r>
              <a:rPr lang="ru-RU" dirty="0"/>
              <a:t>Ответ – чат работает круглосуточно. ТСЖ/ЖСК обязано отвечает только на сообщения, попавшие из МАКС в ГИС. </a:t>
            </a:r>
          </a:p>
        </p:txBody>
      </p:sp>
    </p:spTree>
    <p:extLst>
      <p:ext uri="{BB962C8B-B14F-4D97-AF65-F5344CB8AC3E}">
        <p14:creationId xmlns:p14="http://schemas.microsoft.com/office/powerpoint/2010/main" val="38474352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8608D-0A7A-4470-9931-B31D2487F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4">
            <a:extLst>
              <a:ext uri="{FF2B5EF4-FFF2-40B4-BE49-F238E27FC236}">
                <a16:creationId xmlns:a16="http://schemas.microsoft.com/office/drawing/2014/main" id="{9D7EA95D-7559-4F04-BAC0-2A1696D2C9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3633" y="633075"/>
            <a:ext cx="6205442" cy="1923687"/>
          </a:xfr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E1F6DEED-2BC2-4A30-A965-7C80F27EA5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5364" y="4125971"/>
            <a:ext cx="1966342" cy="210791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4EBEEE6-78B5-4AEF-9AA3-F4982EC92CCF}"/>
              </a:ext>
            </a:extLst>
          </p:cNvPr>
          <p:cNvSpPr/>
          <p:nvPr/>
        </p:nvSpPr>
        <p:spPr>
          <a:xfrm>
            <a:off x="2835204" y="2964013"/>
            <a:ext cx="676387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Адрес   192012, г. Санкт-Петербург, </a:t>
            </a:r>
            <a:r>
              <a:rPr lang="ru-RU" sz="2800" dirty="0" err="1"/>
              <a:t>пр-кт</a:t>
            </a:r>
            <a:r>
              <a:rPr lang="ru-RU" sz="2800" dirty="0"/>
              <a:t> Обуховской обороны, д. 120 Б, оф. 338</a:t>
            </a:r>
          </a:p>
          <a:p>
            <a:endParaRPr lang="ru-RU" sz="2800" dirty="0"/>
          </a:p>
          <a:p>
            <a:r>
              <a:rPr lang="ru-RU" sz="2800" dirty="0"/>
              <a:t>Сайт - </a:t>
            </a:r>
            <a:r>
              <a:rPr lang="en-US" sz="2800" dirty="0"/>
              <a:t>https://helpgkh.ru/</a:t>
            </a:r>
            <a:endParaRPr lang="ru-RU" sz="2800" dirty="0"/>
          </a:p>
          <a:p>
            <a:r>
              <a:rPr lang="ru-RU" sz="2800" dirty="0"/>
              <a:t>Телефон:   +7 (921)-447-36-50</a:t>
            </a:r>
          </a:p>
          <a:p>
            <a:r>
              <a:rPr lang="ru-RU" sz="2800" dirty="0" err="1"/>
              <a:t>Email</a:t>
            </a:r>
            <a:r>
              <a:rPr lang="ru-RU" sz="2800" dirty="0"/>
              <a:t>   mail@helpgkh.ru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BC1ADD20-1CB9-4D5E-80A1-90FA7785DA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93000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8A278-D5D7-4AC9-AE42-6C9A1A813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Универсальный платёжный код (УПК)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2FD0E32-DA63-4916-ABA5-E5248EBD7B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4559808"/>
          </a:xfrm>
        </p:spPr>
        <p:txBody>
          <a:bodyPr>
            <a:normAutofit/>
          </a:bodyPr>
          <a:lstStyle/>
          <a:p>
            <a:r>
              <a:rPr lang="ru-RU" dirty="0"/>
              <a:t>Федеральный закон № 248-ФЗ от 23 июля 2025 года</a:t>
            </a:r>
          </a:p>
          <a:p>
            <a:r>
              <a:rPr lang="ru-RU" dirty="0"/>
              <a:t>С 1 сентября 2026 года управляющие компании (</a:t>
            </a:r>
            <a:r>
              <a:rPr lang="ru-RU" dirty="0" err="1"/>
              <a:t>бязаны</a:t>
            </a:r>
            <a:r>
              <a:rPr lang="ru-RU" dirty="0"/>
              <a:t> использовать УПК в платёжных документах</a:t>
            </a:r>
          </a:p>
          <a:p>
            <a:r>
              <a:rPr lang="ru-RU" dirty="0"/>
              <a:t>Цель – упрощение оплаты. Вместо множества разрозненных QR-кодов от разных банков будет один универсальный. При сканировании УПК в банковском приложении сразу отобразятся все доступные способы оплаты: через Систему быстрых платежей (СБП), цифровым рублём и другие подключённые сервисы.</a:t>
            </a:r>
          </a:p>
          <a:p>
            <a:r>
              <a:rPr lang="ru-RU" dirty="0"/>
              <a:t>Подключение сервису УПК через банк, расчётный центр (платёжного агрегатора) или напрямую к оператору — АО «Национальная система платёжных карт» (НСПК)</a:t>
            </a:r>
          </a:p>
          <a:p>
            <a:r>
              <a:rPr lang="ru-RU" dirty="0"/>
              <a:t>Рекомендации -  проверить и доработать внутренние системы, чтобы формировать квитанции с УПК, передавать данные в банк и получать подтверждение об оплате.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371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DA85ABC-7112-46AE-9A12-47743B6727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Акты приемки услуг </a:t>
            </a:r>
            <a:br>
              <a:rPr lang="ru-RU" b="1" dirty="0"/>
            </a:br>
            <a:r>
              <a:rPr lang="ru-RU" b="1" dirty="0"/>
              <a:t>по содержанию и текущему ремонту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0517E17-6B84-4B3A-BB59-1D074DBB31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70176" y="2133600"/>
            <a:ext cx="9334436" cy="4437888"/>
          </a:xfrm>
        </p:spPr>
        <p:txBody>
          <a:bodyPr/>
          <a:lstStyle/>
          <a:p>
            <a:r>
              <a:rPr lang="ru-RU" dirty="0"/>
              <a:t>Форма акта - Приказ Минстроя № 761/</a:t>
            </a:r>
            <a:r>
              <a:rPr lang="ru-RU" dirty="0" err="1"/>
              <a:t>пр</a:t>
            </a:r>
            <a:r>
              <a:rPr lang="ru-RU" dirty="0"/>
              <a:t> от 26 октября 2015 года</a:t>
            </a:r>
          </a:p>
          <a:p>
            <a:r>
              <a:rPr lang="ru-RU" dirty="0"/>
              <a:t>Обязанность ТСЖ/ЖСК составлять акты по форме Приказа № 761/</a:t>
            </a:r>
            <a:r>
              <a:rPr lang="ru-RU" dirty="0" err="1"/>
              <a:t>пр</a:t>
            </a:r>
            <a:r>
              <a:rPr lang="ru-RU" dirty="0"/>
              <a:t> закреплена в Постановлении Правительства РФ № 416 (Стандарты управления МКД, п. 4).</a:t>
            </a:r>
          </a:p>
          <a:p>
            <a:r>
              <a:rPr lang="ru-RU" dirty="0"/>
              <a:t>Порядок оформления для УК - Приказ Минстроя от 22 мая 2026 г. № 318/</a:t>
            </a:r>
            <a:r>
              <a:rPr lang="ru-RU" dirty="0" err="1"/>
              <a:t>пр</a:t>
            </a:r>
            <a:r>
              <a:rPr lang="ru-RU" dirty="0"/>
              <a:t> (действует с 01.09.2026).</a:t>
            </a:r>
          </a:p>
          <a:p>
            <a:r>
              <a:rPr lang="ru-RU" dirty="0"/>
              <a:t>Порядок оформления актов для ТСЖ/ЖСК не утвержден!</a:t>
            </a:r>
          </a:p>
          <a:p>
            <a:r>
              <a:rPr lang="ru-RU" dirty="0"/>
              <a:t>Письмо Минстроя от 18.06.2026 № 14718-ОГ/00 – «.., в случае с ТСЖ и исходя из части 2 статьи 149 ЖК РФ, акты приемки выполненных работ подписывает председатель ТСЖ.» Очень спорно!</a:t>
            </a:r>
          </a:p>
          <a:p>
            <a:r>
              <a:rPr lang="ru-RU" dirty="0"/>
              <a:t>Рекомендации – на собрании собственников/ТСЖ/ЖСК утвердить уполномоченных лиц и порядок оформления актов, внести правки в Устав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04576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9120" y="597137"/>
            <a:ext cx="9655492" cy="629779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Квитанции через АО "Почта России"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78000" y="1756509"/>
            <a:ext cx="9726612" cy="4814979"/>
          </a:xfrm>
        </p:spPr>
        <p:txBody>
          <a:bodyPr>
            <a:noAutofit/>
          </a:bodyPr>
          <a:lstStyle/>
          <a:p>
            <a:pPr algn="just"/>
            <a:r>
              <a:rPr lang="ru-RU" dirty="0"/>
              <a:t>Федеральный закон от 26.07.2026 № 271-ФЗ, вступает в силу с 01.09.2027</a:t>
            </a:r>
          </a:p>
          <a:p>
            <a:pPr algn="just"/>
            <a:r>
              <a:rPr lang="ru-RU" dirty="0"/>
              <a:t>"Почта России" - монопольное право на доставку ряда сообщений за плату. Создание Государственной информационной системы "Электронная почта" (ГИС ЭПС) и обязательное использование электронных почтовых ящиков на портале Госуслуг.</a:t>
            </a:r>
          </a:p>
          <a:p>
            <a:pPr algn="just"/>
            <a:r>
              <a:rPr lang="ru-RU" dirty="0"/>
              <a:t>Изменения в нормы Жилищного кодекса, в основном ст. 155 ЖК РФ.</a:t>
            </a:r>
          </a:p>
          <a:p>
            <a:pPr algn="just"/>
            <a:r>
              <a:rPr lang="ru-RU" dirty="0"/>
              <a:t>Собственники с записью на Госуслугах смогут получать квитанции за ЖКУ в личных кабинетах.</a:t>
            </a:r>
          </a:p>
          <a:p>
            <a:pPr algn="just"/>
            <a:r>
              <a:rPr lang="ru-RU" dirty="0"/>
              <a:t>УО, ТСЖ, ЖСК должны будут обеспечивать размещение платежек в ГИС ЭПС по платному договору с "Почта России"  за плату</a:t>
            </a:r>
          </a:p>
          <a:p>
            <a:pPr algn="just"/>
            <a:r>
              <a:rPr lang="ru-RU" dirty="0"/>
              <a:t>Платёжные документы ЖКХ в бумажном виде – передавать через "Почта России"  за плату</a:t>
            </a:r>
          </a:p>
          <a:p>
            <a:pPr algn="just"/>
            <a:r>
              <a:rPr lang="ru-RU" dirty="0"/>
              <a:t>Организации и граждане обязаны использовать ГИС ЭПС и электронные почтовые ящики для направления сообщений</a:t>
            </a:r>
          </a:p>
        </p:txBody>
      </p:sp>
    </p:spTree>
    <p:extLst>
      <p:ext uri="{BB962C8B-B14F-4D97-AF65-F5344CB8AC3E}">
        <p14:creationId xmlns:p14="http://schemas.microsoft.com/office/powerpoint/2010/main" val="15829608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5847" y="515815"/>
            <a:ext cx="10058766" cy="1508370"/>
          </a:xfrm>
        </p:spPr>
        <p:txBody>
          <a:bodyPr>
            <a:normAutofit/>
          </a:bodyPr>
          <a:lstStyle/>
          <a:p>
            <a:pPr algn="ctr"/>
            <a:r>
              <a:rPr lang="ru-RU" b="1" dirty="0"/>
              <a:t>Штраф за нарушение правил взаимодействия с провайдерами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25601" y="2147668"/>
            <a:ext cx="9879012" cy="4501661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С 6 августа 2026 года введена новая норма в КоАП РФ – часть 1.1 статьи 9.2. - предусматривает административную ответственность за нарушение УК (ТСЖ, ЖСК) правил взаимодействия оператора связи и УК при монтаже, эксплуатации и демонтаже сетей связи на объектах общего имущества в МКД.</a:t>
            </a:r>
          </a:p>
          <a:p>
            <a:pPr algn="just"/>
            <a:r>
              <a:rPr lang="ru-RU" dirty="0"/>
              <a:t>Размеры штрафов:</a:t>
            </a:r>
          </a:p>
          <a:p>
            <a:pPr algn="just"/>
            <a:r>
              <a:rPr lang="ru-RU" dirty="0"/>
              <a:t>Для должностных лиц: от 10 000 до 40 000 рублей.</a:t>
            </a:r>
          </a:p>
          <a:p>
            <a:pPr algn="just"/>
            <a:r>
              <a:rPr lang="ru-RU" dirty="0"/>
              <a:t>Для организаций (УК, ТСЖ, кооператив): до 500 000 рублей.</a:t>
            </a:r>
          </a:p>
          <a:p>
            <a:pPr algn="just"/>
            <a:r>
              <a:rPr lang="ru-RU" dirty="0"/>
              <a:t>Полномочиями по составлению протоколов и назначению штрафов – ФАС.</a:t>
            </a:r>
          </a:p>
        </p:txBody>
      </p:sp>
    </p:spTree>
    <p:extLst>
      <p:ext uri="{BB962C8B-B14F-4D97-AF65-F5344CB8AC3E}">
        <p14:creationId xmlns:p14="http://schemas.microsoft.com/office/powerpoint/2010/main" val="2141405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98EF63B-CDBD-40FF-87B2-171D3BE48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Минстрой – о производственном контроле 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B4F5B3B-4AD9-4E4F-8E65-59AF19C871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1360" y="2133600"/>
            <a:ext cx="9513252" cy="4338320"/>
          </a:xfrm>
        </p:spPr>
        <p:txBody>
          <a:bodyPr>
            <a:normAutofit/>
          </a:bodyPr>
          <a:lstStyle/>
          <a:p>
            <a:r>
              <a:rPr lang="ru-RU" dirty="0"/>
              <a:t>Письмо Минстроя России от 30.06.2026 №39830-ДН/04, от 4 августа 2026 г. N 48119-ДН/04</a:t>
            </a:r>
          </a:p>
          <a:p>
            <a:r>
              <a:rPr lang="ru-RU" dirty="0"/>
              <a:t>Жилищное законодательство не обязывают управляющие организации осуществлять производственный контроль качества воды. </a:t>
            </a:r>
          </a:p>
          <a:p>
            <a:r>
              <a:rPr lang="ru-RU" dirty="0"/>
              <a:t>Производственный контроль качества воды, который осуществляют ресурсоснабжающие организации и управляющие организации, должны выполняться в различном порядке и с различной периодичностью.</a:t>
            </a:r>
          </a:p>
          <a:p>
            <a:r>
              <a:rPr lang="ru-RU" dirty="0"/>
              <a:t>Частота отбора и анализа проб воды управляющей организации, должна быть меньшей, чем у ресурсоснабжающей организации. </a:t>
            </a:r>
          </a:p>
          <a:p>
            <a:r>
              <a:rPr lang="ru-RU" dirty="0"/>
              <a:t>Целесообразно урегулировать порядок осуществления контроля качества воды силами управляющих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190170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447" y="531446"/>
            <a:ext cx="9957166" cy="1373554"/>
          </a:xfrm>
        </p:spPr>
        <p:txBody>
          <a:bodyPr>
            <a:noAutofit/>
          </a:bodyPr>
          <a:lstStyle/>
          <a:p>
            <a:pPr algn="ctr"/>
            <a:r>
              <a:rPr lang="ru-RU" b="1" dirty="0"/>
              <a:t>Взаимодействие посредством мессенджера MAX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67693" y="1905000"/>
            <a:ext cx="10136920" cy="4285622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ч. 6 ст. 165 ЖК РФ (с 29 декабря 2025 г.) — «Ресурсоснабжающая организация, региональный оператор по обращению с твердыми коммунальными отходами, лицо, осуществляющее деятельность по управлению многоквартирными домами, … обязаны обеспечивать информационное взаимодействие с собственниками и пользователями помещений в многоквартирных домах и жилых домов с использованием системы (прим — ГИС ЖКХ) и многофункционального сервиса обмена информацией (прим — МАКС) …, в порядке, утвержденном федеральным органом исполнительной власти …»</a:t>
            </a:r>
          </a:p>
          <a:p>
            <a:pPr algn="just"/>
            <a:r>
              <a:rPr lang="ru-RU" dirty="0"/>
              <a:t>Порядок взаимодействия -  Приказ Минстроя России  от 29.12.2025 № 856/пр.</a:t>
            </a:r>
          </a:p>
          <a:p>
            <a:pPr algn="just"/>
            <a:r>
              <a:rPr lang="ru-RU" dirty="0"/>
              <a:t>Приказ описывает общую техническую архитектуру взаимодействия сервисов, не вменяют новые функции сотрудникам управляющих организаций.</a:t>
            </a:r>
          </a:p>
        </p:txBody>
      </p:sp>
    </p:spTree>
    <p:extLst>
      <p:ext uri="{BB962C8B-B14F-4D97-AF65-F5344CB8AC3E}">
        <p14:creationId xmlns:p14="http://schemas.microsoft.com/office/powerpoint/2010/main" val="928319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CCFBAE-DECD-4A50-AEDC-3388DA9238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9212" y="309150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/>
              <a:t>Приказ Минстроя России </a:t>
            </a:r>
            <a:br>
              <a:rPr lang="ru-RU" b="1" dirty="0"/>
            </a:br>
            <a:r>
              <a:rPr lang="ru-RU" b="1" dirty="0"/>
              <a:t>от 29.12.2025 № 856/пр.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6126967-FDB2-4723-8A5C-FAB6F913E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5760" y="1432560"/>
            <a:ext cx="10393680" cy="5546332"/>
          </a:xfrm>
        </p:spPr>
        <p:txBody>
          <a:bodyPr>
            <a:noAutofit/>
          </a:bodyPr>
          <a:lstStyle/>
          <a:p>
            <a:r>
              <a:rPr lang="ru-RU" b="1" dirty="0"/>
              <a:t>Кто участвует? </a:t>
            </a:r>
          </a:p>
          <a:p>
            <a:r>
              <a:rPr lang="ru-RU" dirty="0"/>
              <a:t>Собственники и пользователи помещений </a:t>
            </a:r>
          </a:p>
          <a:p>
            <a:r>
              <a:rPr lang="ru-RU" dirty="0"/>
              <a:t>Организации: управляющие компании (УК, ТСЖ, ЖСК), РСО, </a:t>
            </a:r>
            <a:r>
              <a:rPr lang="ru-RU" dirty="0" err="1"/>
              <a:t>регоператоры</a:t>
            </a:r>
            <a:r>
              <a:rPr lang="ru-RU" dirty="0"/>
              <a:t> по обращению с ТКО, подрядчики по содержанию общего имущества и Фонды капитального ремонта.</a:t>
            </a:r>
          </a:p>
          <a:p>
            <a:r>
              <a:rPr lang="ru-RU" b="1" dirty="0"/>
              <a:t>Что обязана предоставить организация? </a:t>
            </a:r>
          </a:p>
          <a:p>
            <a:r>
              <a:rPr lang="ru-RU" dirty="0"/>
              <a:t>Полное и сокращенное наименование организации;</a:t>
            </a:r>
          </a:p>
          <a:p>
            <a:r>
              <a:rPr lang="ru-RU" dirty="0"/>
              <a:t>Контактный номер телефона и адрес электронной почты (при наличии);</a:t>
            </a:r>
          </a:p>
          <a:p>
            <a:r>
              <a:rPr lang="ru-RU" dirty="0"/>
              <a:t>Режим работы компании;</a:t>
            </a:r>
          </a:p>
          <a:p>
            <a:r>
              <a:rPr lang="ru-RU" dirty="0"/>
              <a:t>График и адрес приема граждан. Для ТСЖ/ЖСК обязанность вести личный прием граждан законом не предусмотрена!!!;</a:t>
            </a:r>
          </a:p>
          <a:p>
            <a:r>
              <a:rPr lang="ru-RU" dirty="0"/>
              <a:t>Номера телефонов диспетчерской и аварийно-диспетчерской служб;</a:t>
            </a:r>
          </a:p>
          <a:p>
            <a:r>
              <a:rPr lang="ru-RU" b="1" dirty="0"/>
              <a:t>Отправка официальных обращений </a:t>
            </a:r>
            <a:r>
              <a:rPr lang="ru-RU" dirty="0"/>
              <a:t>- с использованием системы (ГИС ЖКХ)</a:t>
            </a:r>
          </a:p>
          <a:p>
            <a:r>
              <a:rPr lang="ru-RU" b="1" dirty="0"/>
              <a:t>Взаимодействие</a:t>
            </a:r>
            <a:r>
              <a:rPr lang="ru-RU" dirty="0"/>
              <a:t> внутри «</a:t>
            </a:r>
            <a:r>
              <a:rPr lang="ru-RU" dirty="0" err="1"/>
              <a:t>Max</a:t>
            </a:r>
            <a:r>
              <a:rPr lang="ru-RU" dirty="0"/>
              <a:t>» реализуется за счет интеграции с ГИС ЖКХ.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4447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C9E876-A826-466E-9EE1-A3CE6B17E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Что делать НЕ обязаны:</a:t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19B6B0-2DE9-45C5-9142-D53CF70C4D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Администрировать и модерировать общедомовые чаты. В законе нет требований к УК по управлению дискуссиями жителей.</a:t>
            </a:r>
          </a:p>
          <a:p>
            <a:r>
              <a:rPr lang="ru-RU" dirty="0"/>
              <a:t>Отвечать на свободные сообщения в мессенджере «МАКС». Официальные обращения граждан и передача показаний счетчиков по-прежнему юридически проходят через интеграцию с ГИС ЖКХ и обрабатываются в стандартном правовом поле.</a:t>
            </a:r>
          </a:p>
          <a:p>
            <a:r>
              <a:rPr lang="ru-RU" dirty="0"/>
              <a:t>Вести круглосуточную переписку. Законодательство не обязывает отвечать на сообщения внутри «МАКС» как минимум до 1 сентября 2026 года.</a:t>
            </a:r>
          </a:p>
        </p:txBody>
      </p:sp>
    </p:spTree>
    <p:extLst>
      <p:ext uri="{BB962C8B-B14F-4D97-AF65-F5344CB8AC3E}">
        <p14:creationId xmlns:p14="http://schemas.microsoft.com/office/powerpoint/2010/main" val="80432127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255</TotalTime>
  <Words>1903</Words>
  <Application>Microsoft Office PowerPoint</Application>
  <PresentationFormat>Широкоэкранный</PresentationFormat>
  <Paragraphs>124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3" baseType="lpstr">
      <vt:lpstr>Arial</vt:lpstr>
      <vt:lpstr>Century Gothic</vt:lpstr>
      <vt:lpstr>Wingdings 3</vt:lpstr>
      <vt:lpstr>Легкий дым</vt:lpstr>
      <vt:lpstr>Изменения в жилищном законодательстве за 2026 год</vt:lpstr>
      <vt:lpstr>Универсальный платёжный код (УПК)</vt:lpstr>
      <vt:lpstr>Акты приемки услуг  по содержанию и текущему ремонту </vt:lpstr>
      <vt:lpstr>Квитанции через АО "Почта России"</vt:lpstr>
      <vt:lpstr>Штраф за нарушение правил взаимодействия с провайдерами</vt:lpstr>
      <vt:lpstr>Минстрой – о производственном контроле воды</vt:lpstr>
      <vt:lpstr>Взаимодействие посредством мессенджера MAX </vt:lpstr>
      <vt:lpstr>Приказ Минстроя России  от 29.12.2025 № 856/пр. </vt:lpstr>
      <vt:lpstr>Что делать НЕ обязаны: </vt:lpstr>
      <vt:lpstr>Письмо Минстроя  от 25.03.2026  № 16592-КМ/14 </vt:lpstr>
      <vt:lpstr>Письмо Минстроя  от 25.03.2026  № 16592-КМ/14 </vt:lpstr>
      <vt:lpstr>Изменения Правил осуществления деятельности по управлению</vt:lpstr>
      <vt:lpstr>Домовой чат</vt:lpstr>
      <vt:lpstr>Административные штрафы</vt:lpstr>
      <vt:lpstr>Рекомендации</vt:lpstr>
      <vt:lpstr>Типовые вопросы - ответы</vt:lpstr>
      <vt:lpstr>Типовые вопросы - ответы</vt:lpstr>
      <vt:lpstr>Типовые вопросы - ответы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Изменения в жилищном законодательстве за 2026 г.</dc:title>
  <dc:creator>User</dc:creator>
  <cp:lastModifiedBy>User</cp:lastModifiedBy>
  <cp:revision>23</cp:revision>
  <dcterms:created xsi:type="dcterms:W3CDTF">2026-08-14T08:51:35Z</dcterms:created>
  <dcterms:modified xsi:type="dcterms:W3CDTF">2026-08-17T12:21:25Z</dcterms:modified>
</cp:coreProperties>
</file>