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4" r:id="rId1"/>
  </p:sldMasterIdLst>
  <p:notesMasterIdLst>
    <p:notesMasterId r:id="rId22"/>
  </p:notesMasterIdLst>
  <p:sldIdLst>
    <p:sldId id="256" r:id="rId2"/>
    <p:sldId id="272" r:id="rId3"/>
    <p:sldId id="258" r:id="rId4"/>
    <p:sldId id="259" r:id="rId5"/>
    <p:sldId id="260" r:id="rId6"/>
    <p:sldId id="268" r:id="rId7"/>
    <p:sldId id="273" r:id="rId8"/>
    <p:sldId id="261" r:id="rId9"/>
    <p:sldId id="266" r:id="rId10"/>
    <p:sldId id="267" r:id="rId11"/>
    <p:sldId id="281" r:id="rId12"/>
    <p:sldId id="262" r:id="rId13"/>
    <p:sldId id="263" r:id="rId14"/>
    <p:sldId id="265" r:id="rId15"/>
    <p:sldId id="274" r:id="rId16"/>
    <p:sldId id="275" r:id="rId17"/>
    <p:sldId id="278" r:id="rId18"/>
    <p:sldId id="269" r:id="rId19"/>
    <p:sldId id="279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22C7-56E7-4CB2-A691-7D4AC9F54F3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9B40B-7773-4B5C-923E-D6BAEB242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4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9B40B-7773-4B5C-923E-D6BAEB242F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7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26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4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32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6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1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6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2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2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5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9AF9-FDA0-4B56-BC16-5BBDA9F8937F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B32E37-E567-4005-8510-CD2A769B2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Новые законы в сфере ЖКХ за 2025-2026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69" y="390769"/>
            <a:ext cx="4215426" cy="2810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87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192" y="725710"/>
            <a:ext cx="8911687" cy="735767"/>
          </a:xfrm>
        </p:spPr>
        <p:txBody>
          <a:bodyPr/>
          <a:lstStyle/>
          <a:p>
            <a:pPr algn="ctr"/>
            <a:r>
              <a:rPr lang="ru-RU" b="1" dirty="0"/>
              <a:t>Мессенджер "MAX"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585" y="1547446"/>
            <a:ext cx="7481059" cy="477433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УК, ТСЖ, РСО и региональные операторы обязаны общаться с абонентами-владельцами жилья через чаты в мессенджере MAX. (Федеральный закон от 29 декабря 2025 г. N 529-ФЗ, )</a:t>
            </a:r>
          </a:p>
          <a:p>
            <a:pPr algn="just"/>
            <a:r>
              <a:rPr lang="ru-RU" dirty="0"/>
              <a:t>Для УК – лицензионные требования.</a:t>
            </a:r>
          </a:p>
          <a:p>
            <a:pPr algn="just"/>
            <a:r>
              <a:rPr lang="ru-RU" dirty="0"/>
              <a:t>Порядок такого общения будет установлен Минстроем России.</a:t>
            </a:r>
          </a:p>
          <a:p>
            <a:r>
              <a:rPr lang="ru-RU" dirty="0"/>
              <a:t>УК обязана взаимодействовать с собственниками и пользователями помещений в доме в т. ч. посредством мессенджера МАХ. С его помощью можно будет записаться на прием, а также направить запрос (обращение) и получить на него ответ (через отдельный чат-бот).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44" y="1946616"/>
            <a:ext cx="3611042" cy="274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87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86B94-A593-4180-8B2F-2055CB78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Письмо Минстроя от 25.03.2026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359A2-29B8-4DB7-A9A6-7F6C2282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8"/>
            <a:ext cx="8911687" cy="4981635"/>
          </a:xfrm>
        </p:spPr>
        <p:txBody>
          <a:bodyPr/>
          <a:lstStyle/>
          <a:p>
            <a:r>
              <a:rPr lang="ru-RU" dirty="0"/>
              <a:t>Минстрой РФ в письме от 25 марта 2026 г. № 16592-КМ/14 дал разъяснения по работе в мессенджере МАХ. </a:t>
            </a:r>
          </a:p>
          <a:p>
            <a:r>
              <a:rPr lang="ru-RU" dirty="0"/>
              <a:t>В домовых чатах возможен обмен сообщениями между собственниками (пользователями) помещений и организациями.</a:t>
            </a:r>
          </a:p>
          <a:p>
            <a:r>
              <a:rPr lang="ru-RU" dirty="0"/>
              <a:t>Юридическое лицо самостоятельно устанавливает порядок распределения прав и обязанностей по администрированию домовых чатов между своими сотрудниками</a:t>
            </a:r>
          </a:p>
          <a:p>
            <a:r>
              <a:rPr lang="ru-RU" dirty="0"/>
              <a:t>Направление обращений собственниками (пользователями) осуществляется с использованием ГИС ЖКХ — через чат-бот.</a:t>
            </a:r>
          </a:p>
          <a:p>
            <a:r>
              <a:rPr lang="ru-RU" dirty="0"/>
              <a:t>Верификация участников домовых чатов не предусмотрена.</a:t>
            </a:r>
          </a:p>
          <a:p>
            <a:r>
              <a:rPr lang="ru-RU" dirty="0"/>
              <a:t>Размещение в домовом чате МАХ сообщений, содержащих персональные данные других жителей либо сведения, затрагивающие частную жизнь, не рекомендуется без явного согласия субъекта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3922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Изменения правил проведения общих собраний собственников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524369"/>
          </a:xfrm>
        </p:spPr>
        <p:txBody>
          <a:bodyPr>
            <a:normAutofit/>
          </a:bodyPr>
          <a:lstStyle/>
          <a:p>
            <a:r>
              <a:rPr lang="ru-RU" dirty="0"/>
              <a:t>1 марта 2025 г. вступил в силу Федеральный закон от 13.12.2024 № 463-ФЗ с новыми правилами проведения ОСС, в том числе введён запрет на использование частных систем для онлайн-голосований – только ГИС ЖКХ и региональные порталы.</a:t>
            </a:r>
          </a:p>
          <a:p>
            <a:pPr algn="just"/>
            <a:r>
              <a:rPr lang="ru-RU" dirty="0"/>
              <a:t>С 1 сентября 2025 г. вступил в силу приказ Минстроя России от 30.04.2025 № 266/</a:t>
            </a:r>
            <a:r>
              <a:rPr lang="ru-RU" dirty="0" err="1"/>
              <a:t>пр</a:t>
            </a:r>
            <a:r>
              <a:rPr lang="ru-RU" dirty="0"/>
              <a:t> с требованиями к оформлению протокола ОСС в многоквартирном доме и порядком направления документов в ГЖИ.</a:t>
            </a:r>
          </a:p>
        </p:txBody>
      </p:sp>
    </p:spTree>
    <p:extLst>
      <p:ext uri="{BB962C8B-B14F-4D97-AF65-F5344CB8AC3E}">
        <p14:creationId xmlns:p14="http://schemas.microsoft.com/office/powerpoint/2010/main" val="17747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Капитальный ремонт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682" y="1422399"/>
            <a:ext cx="10403874" cy="4989690"/>
          </a:xfrm>
        </p:spPr>
        <p:txBody>
          <a:bodyPr>
            <a:normAutofit/>
          </a:bodyPr>
          <a:lstStyle/>
          <a:p>
            <a:r>
              <a:rPr lang="ru-RU" dirty="0"/>
              <a:t>ч. 7 ст. 166 ЖК — Работы по капитальному ремонту выполняются на основании договора строительного подряда, заключенного с индивидуальными предпринимателями или юридическими лицами, являющимися членами саморегулируемой организации.</a:t>
            </a:r>
          </a:p>
          <a:p>
            <a:r>
              <a:rPr lang="ru-RU" dirty="0"/>
              <a:t>Приказом Минстроя от 22 сентября 2025 года № 569/</a:t>
            </a:r>
            <a:r>
              <a:rPr lang="ru-RU" dirty="0" err="1"/>
              <a:t>пр</a:t>
            </a:r>
            <a:r>
              <a:rPr lang="ru-RU" dirty="0"/>
              <a:t> утвержден новый Свод правил СП 547.1325800.2025 «Правила установления необходимости капитального ремонта многоквартирных домов».</a:t>
            </a:r>
          </a:p>
          <a:p>
            <a:r>
              <a:rPr lang="ru-RU" dirty="0"/>
              <a:t>Категории необходимости капремонта (раздел 6):</a:t>
            </a:r>
          </a:p>
          <a:p>
            <a:r>
              <a:rPr lang="ru-RU" dirty="0"/>
              <a:t>1-я категория:  Износ 0–30% — ремонт не требуется (повторная проверка через 5 лет).</a:t>
            </a:r>
          </a:p>
          <a:p>
            <a:r>
              <a:rPr lang="ru-RU" dirty="0"/>
              <a:t>2-я категория: Износ 31–50% — ремонт в течение 5 лет.</a:t>
            </a:r>
          </a:p>
          <a:p>
            <a:r>
              <a:rPr lang="ru-RU" dirty="0"/>
              <a:t>3-я категория: Износ 51–65% — приоритетный ремонт в 3 года.</a:t>
            </a:r>
          </a:p>
          <a:p>
            <a:r>
              <a:rPr lang="ru-RU" dirty="0"/>
              <a:t>4-я категория: Износ более 65% — требуется инструментальное обследование по ГОСТ 31937 для оценки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44744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569" y="586154"/>
            <a:ext cx="9285043" cy="1318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Новая форма годовой отчетности с 2026 г.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831" y="1516185"/>
            <a:ext cx="10621107" cy="47752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Приказ Минстроя России от 20 ноября 2025 г. № 728/</a:t>
            </a:r>
            <a:r>
              <a:rPr lang="ru-RU" dirty="0" err="1"/>
              <a:t>пр</a:t>
            </a:r>
            <a:r>
              <a:rPr lang="ru-RU" dirty="0"/>
              <a:t>, новая форма отчета по управлению с 1 марта 2026 года. (планируются изменения в Приказ!!!)</a:t>
            </a:r>
          </a:p>
          <a:p>
            <a:pPr algn="just"/>
            <a:r>
              <a:rPr lang="ru-RU" dirty="0"/>
              <a:t>Отчет размещается в ГИС ЖКХ в 1 квартале </a:t>
            </a:r>
          </a:p>
          <a:p>
            <a:pPr algn="just"/>
            <a:r>
              <a:rPr lang="ru-RU" dirty="0"/>
              <a:t>В отчете, среди прочего, нужно указать:</a:t>
            </a:r>
          </a:p>
          <a:p>
            <a:pPr marL="0" indent="0" algn="just">
              <a:buNone/>
            </a:pPr>
            <a:r>
              <a:rPr lang="ru-RU" dirty="0"/>
              <a:t>- услуги и работы по содержанию дома, на какую сумму,</a:t>
            </a:r>
          </a:p>
          <a:p>
            <a:pPr marL="0" indent="0" algn="just">
              <a:buNone/>
            </a:pPr>
            <a:r>
              <a:rPr lang="ru-RU" dirty="0"/>
              <a:t>- текущий ремонт - сумма, акты</a:t>
            </a:r>
          </a:p>
          <a:p>
            <a:pPr marL="0" indent="0" algn="just">
              <a:buNone/>
            </a:pPr>
            <a:r>
              <a:rPr lang="ru-RU" dirty="0"/>
              <a:t>- услуги по управлению МКД (без указания их перечня),</a:t>
            </a:r>
          </a:p>
          <a:p>
            <a:pPr marL="0" indent="0" algn="just">
              <a:buNone/>
            </a:pPr>
            <a:r>
              <a:rPr lang="ru-RU" dirty="0"/>
              <a:t>- какие суммы были выставлены собственникам и нанимателям и сколько денег поступило</a:t>
            </a:r>
          </a:p>
          <a:p>
            <a:pPr marL="0" indent="0" algn="just">
              <a:buNone/>
            </a:pPr>
            <a:r>
              <a:rPr lang="ru-RU" dirty="0"/>
              <a:t>- работа с должниками (сколько было направлено претензий, сколько исковых заявлений о выдаче судебных приказов, сколько долгов удалось взыскать).</a:t>
            </a:r>
          </a:p>
        </p:txBody>
      </p:sp>
    </p:spTree>
    <p:extLst>
      <p:ext uri="{BB962C8B-B14F-4D97-AF65-F5344CB8AC3E}">
        <p14:creationId xmlns:p14="http://schemas.microsoft.com/office/powerpoint/2010/main" val="295013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B23F-F75F-4DCE-92EF-A637E257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80" y="624110"/>
            <a:ext cx="5216746" cy="5055330"/>
          </a:xfrm>
        </p:spPr>
        <p:txBody>
          <a:bodyPr>
            <a:normAutofit/>
          </a:bodyPr>
          <a:lstStyle/>
          <a:p>
            <a:r>
              <a:rPr lang="ru-RU" b="1" dirty="0"/>
              <a:t>Информационное письмо Минстроя </a:t>
            </a:r>
            <a:br>
              <a:rPr lang="ru-RU" b="1" dirty="0"/>
            </a:br>
            <a:r>
              <a:rPr lang="ru-RU" b="1" dirty="0"/>
              <a:t>о порядке заполнения Отчета - от 26 декабря 2025 г. N 81248-АЕ/04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2C9B8-5EB3-4099-A478-393CA72F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7ECE2F-86E8-4AB0-8C82-5B6E252C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61962"/>
              </p:ext>
            </p:extLst>
          </p:nvPr>
        </p:nvGraphicFramePr>
        <p:xfrm>
          <a:off x="6908800" y="308451"/>
          <a:ext cx="4957225" cy="682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4533883" imgH="6415948" progId="Acrobat.Document.DC">
                  <p:embed/>
                </p:oleObj>
              </mc:Choice>
              <mc:Fallback>
                <p:oleObj name="Acrobat Document" r:id="rId3" imgW="4533883" imgH="641594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8800" y="308451"/>
                        <a:ext cx="4957225" cy="6823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7EB10-8DEB-49FD-A140-231F256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Изменения в полномочиях ЖСК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7E18F-24B9-49C3-86CE-9CD3A7C5C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83" y="1905000"/>
            <a:ext cx="10070923" cy="44297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Федеральный закон от 07.06.2025 N 125-ФЗ «О внесении изменений в Жилищный кодекс Российской Федерации»</a:t>
            </a:r>
          </a:p>
          <a:p>
            <a:r>
              <a:rPr lang="ru-RU" dirty="0"/>
              <a:t> Правление ЖСК - ч. 3.1. ст. 118 ЖК  </a:t>
            </a:r>
          </a:p>
          <a:p>
            <a:pPr marL="0" indent="0">
              <a:buNone/>
            </a:pPr>
            <a:r>
              <a:rPr lang="ru-RU" dirty="0"/>
              <a:t>- «Правление жилищного кооператива представляет в течение первого квартала текущего года общему собранию членов жилищного кооператива … для утверждения годовой отчет о деятельности жилищного кооператива, в том числе финансово-хозяйственной деятельности … , за предыдущий год, размещает такой отчет, утвержденный общим собранием членов …, в системе….»</a:t>
            </a:r>
          </a:p>
          <a:p>
            <a:r>
              <a:rPr lang="ru-RU" dirty="0"/>
              <a:t>Ревизионная комиссия ЖСК- п. 2 ч.3 ст. 120 ЖК </a:t>
            </a:r>
          </a:p>
          <a:p>
            <a:pPr>
              <a:buFontTx/>
              <a:buChar char="-"/>
            </a:pPr>
            <a:r>
              <a:rPr lang="ru-RU" dirty="0"/>
              <a:t>«представляет общему собранию членов кооператива (конференции) заключение о бюджете жилищного кооператива, годовом отчете о деятельности жилищного кооператива, </a:t>
            </a:r>
            <a:r>
              <a:rPr lang="ru-RU" b="1" dirty="0"/>
              <a:t>в том числе финансово-хозяйственной деятельности жилищного кооператива, и размерах обязательных платежей и взносов;»</a:t>
            </a:r>
          </a:p>
          <a:p>
            <a:pPr>
              <a:buFontTx/>
              <a:buChar char="-"/>
            </a:pPr>
            <a:r>
              <a:rPr lang="ru-RU" b="1" dirty="0"/>
              <a:t>Было – «</a:t>
            </a:r>
            <a:r>
              <a:rPr lang="ru-RU" dirty="0"/>
              <a:t>представляет общему собранию членов кооператива (конференции) заключение о бюджете жилищного кооператива, годовом отчете и размерах обязательных платежей и взносов;»</a:t>
            </a:r>
          </a:p>
        </p:txBody>
      </p:sp>
    </p:spTree>
    <p:extLst>
      <p:ext uri="{BB962C8B-B14F-4D97-AF65-F5344CB8AC3E}">
        <p14:creationId xmlns:p14="http://schemas.microsoft.com/office/powerpoint/2010/main" val="71716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7EB10-8DEB-49FD-A140-231F256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Изменения в полномочиях ТСЖ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7E18F-24B9-49C3-86CE-9CD3A7C5C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05000"/>
            <a:ext cx="9828212" cy="4658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Федеральный закон от 07.06.2025 N 125-ФЗ «О внесении изменений в Жилищный кодекс Российской Федерации»</a:t>
            </a:r>
          </a:p>
          <a:p>
            <a:r>
              <a:rPr lang="ru-RU" dirty="0"/>
              <a:t>Полномочия собрания членов ТСЖ:  п. 8.2 ч. 2 ст. 145  ЖК - «утверждение годового отчета о деятельности </a:t>
            </a:r>
            <a:r>
              <a:rPr lang="ru-RU" b="1" strike="sngStrike" dirty="0"/>
              <a:t>правления</a:t>
            </a:r>
            <a:r>
              <a:rPr lang="ru-RU" strike="sngStrike" dirty="0"/>
              <a:t> </a:t>
            </a:r>
            <a:r>
              <a:rPr lang="ru-RU" dirty="0"/>
              <a:t> товарищества»;</a:t>
            </a:r>
          </a:p>
          <a:p>
            <a:r>
              <a:rPr lang="ru-RU" dirty="0"/>
              <a:t>Ревизионная комиссия ТСЖ п. 2 ч. 3 ст. 120 ЖК – «представляет общему собранию членов кооператива (конференции) заключение о бюджете жилищного кооператива, годовом отчете о деятельности жилищного кооператива, </a:t>
            </a:r>
            <a:r>
              <a:rPr lang="ru-RU" b="1" dirty="0"/>
              <a:t>в том числе финансово-хозяйственной деятельности жилищного кооператива, и размерах обязательных платежей и взносов</a:t>
            </a:r>
            <a:r>
              <a:rPr lang="ru-RU" dirty="0"/>
              <a:t>;»</a:t>
            </a:r>
          </a:p>
          <a:p>
            <a:r>
              <a:rPr lang="ru-RU" dirty="0"/>
              <a:t>Правление ТСЖ - ст. 148 ЖК обязанности «составление смет доходов и расходов товарищества на соответствующий год и годового отчета о деятельности товарищества, в том числе финансово-хозяйственной деятельности товарищества, за предыдущий год, представление такого отчета общему собранию членов товарищества для утверждения, размещение такого отчета, утвержденного общим собранием членов товарищества, в системе или региональной информационной системе 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57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Федеральный закон от 29.12.2025 № 564-ФЗ  - обслуживание лифтов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360" y="2087880"/>
            <a:ext cx="10556240" cy="4770119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Специальная статья 39¹ ЖК РФ  – регулирует содержание и эксплуатацию лифтов</a:t>
            </a:r>
          </a:p>
          <a:p>
            <a:pPr algn="just"/>
            <a:r>
              <a:rPr lang="ru-RU" sz="1600" dirty="0"/>
              <a:t>Обязательные договоры на техническое обслуживание и ремонт между Управляющей организацией, ТСЖ, ЖК и Специализированной лифтовой организацией. </a:t>
            </a:r>
          </a:p>
          <a:p>
            <a:pPr algn="just"/>
            <a:r>
              <a:rPr lang="ru-RU" sz="1600" dirty="0"/>
              <a:t>Правительством РФ устанавливаются:</a:t>
            </a:r>
          </a:p>
          <a:p>
            <a:pPr marL="0" indent="0" algn="just">
              <a:buNone/>
            </a:pPr>
            <a:r>
              <a:rPr lang="ru-RU" sz="1600" dirty="0"/>
              <a:t>- Правила формирования и ведения реестра специализированных лифтовых организаций;</a:t>
            </a:r>
          </a:p>
          <a:p>
            <a:pPr marL="0" indent="0" algn="just">
              <a:buNone/>
            </a:pPr>
            <a:r>
              <a:rPr lang="ru-RU" sz="1600" dirty="0"/>
              <a:t>-  Требования к таким организациям;</a:t>
            </a:r>
          </a:p>
          <a:p>
            <a:pPr marL="0" indent="0" algn="just">
              <a:buNone/>
            </a:pPr>
            <a:r>
              <a:rPr lang="ru-RU" sz="1600" dirty="0"/>
              <a:t>- Порядок заключения, изменения и расторжения договоров на ТО и ремонт;</a:t>
            </a:r>
          </a:p>
          <a:p>
            <a:pPr marL="0" indent="0" algn="just">
              <a:buNone/>
            </a:pPr>
            <a:r>
              <a:rPr lang="ru-RU" sz="1600" dirty="0"/>
              <a:t>- Минимальный перечень работ по ТО лифтов;</a:t>
            </a:r>
          </a:p>
          <a:p>
            <a:pPr marL="0" indent="0" algn="just">
              <a:buNone/>
            </a:pPr>
            <a:r>
              <a:rPr lang="ru-RU" sz="1600" dirty="0"/>
              <a:t>- Типовая форма договора на ТО и ремонт;</a:t>
            </a:r>
          </a:p>
          <a:p>
            <a:r>
              <a:rPr lang="ru-RU" sz="1600" dirty="0"/>
              <a:t>Изначально предполагалось ввести эти нормы с осени 2026 года, и установить переходный срок 3 месяца , чтобы УК и ТСЖ успели заключить соответствующие договоры. </a:t>
            </a:r>
          </a:p>
          <a:p>
            <a:r>
              <a:rPr lang="ru-RU" sz="1600" dirty="0"/>
              <a:t>Срок вступления поправок в силу перенесли на год: с 01.09.2027.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53016" y="2579077"/>
            <a:ext cx="6045199" cy="368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19032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53884-463D-481A-BEA9-588E1AA0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«Экзамены» для УК, ТСЖ, ЖСК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EC0A9-75F4-45DE-903E-1A8C2E7DB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78" y="2133600"/>
            <a:ext cx="9450034" cy="4100290"/>
          </a:xfrm>
        </p:spPr>
        <p:txBody>
          <a:bodyPr/>
          <a:lstStyle/>
          <a:p>
            <a:r>
              <a:rPr lang="ru-RU" b="1" dirty="0"/>
              <a:t>Для УК </a:t>
            </a:r>
            <a:r>
              <a:rPr lang="ru-RU" dirty="0"/>
              <a:t>- ФЗ №529-ФЗ от 29.12.2025 устанавливает обязательную независимую оценку квалификации. Переходный период - до 1 марта 2028 года, в течение которого компании должны привести требования к руководителям в соответствие с новым порядком аттестации.</a:t>
            </a:r>
          </a:p>
          <a:p>
            <a:r>
              <a:rPr lang="ru-RU" dirty="0"/>
              <a:t>Отмена квалификационного аттестата ГЖИ</a:t>
            </a:r>
          </a:p>
          <a:p>
            <a:r>
              <a:rPr lang="ru-RU" dirty="0"/>
              <a:t>Закон «О независимой оценке квалификации» № 238-ФЗ) – оценка будет проводиться профессиональным сообществом (Центры оценки квалификаций (ЦОК)</a:t>
            </a:r>
          </a:p>
          <a:p>
            <a:r>
              <a:rPr lang="ru-RU" b="1" dirty="0"/>
              <a:t>Для ТСЖ/ЖСК </a:t>
            </a:r>
            <a:r>
              <a:rPr lang="ru-RU" dirty="0"/>
              <a:t>– в Госдуме отозван законопроект об «экзаменах» для председателей ТСЖ/ЖСК (письмо депутатов- инициаторов от 20.01.2026)</a:t>
            </a:r>
          </a:p>
        </p:txBody>
      </p:sp>
    </p:spTree>
    <p:extLst>
      <p:ext uri="{BB962C8B-B14F-4D97-AF65-F5344CB8AC3E}">
        <p14:creationId xmlns:p14="http://schemas.microsoft.com/office/powerpoint/2010/main" val="242221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C036B-1F92-4E18-91A4-9E45468C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1" y="624110"/>
            <a:ext cx="9614852" cy="1280890"/>
          </a:xfrm>
        </p:spPr>
        <p:txBody>
          <a:bodyPr/>
          <a:lstStyle/>
          <a:p>
            <a:pPr algn="ctr"/>
            <a:r>
              <a:rPr lang="ru-RU" b="1" dirty="0"/>
              <a:t>Правила подготовки </a:t>
            </a:r>
            <a:br>
              <a:rPr lang="ru-RU" b="1" dirty="0"/>
            </a:br>
            <a:r>
              <a:rPr lang="ru-RU" b="1" dirty="0"/>
              <a:t>к отопительному сезону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5BA56-1F23-4F24-88D2-51263EC7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40" y="1981200"/>
            <a:ext cx="10295572" cy="4500880"/>
          </a:xfrm>
        </p:spPr>
        <p:txBody>
          <a:bodyPr>
            <a:normAutofit/>
          </a:bodyPr>
          <a:lstStyle/>
          <a:p>
            <a:r>
              <a:rPr lang="ru-RU" dirty="0"/>
              <a:t>Приказом Минэнерго России от 13.11.2024 № 2234 утвержден новый порядок подготовки домов к отопительному сезону, в том числе требования к Плану подготовки к отопительному периоду.</a:t>
            </a:r>
          </a:p>
          <a:p>
            <a:r>
              <a:rPr lang="ru-RU" dirty="0"/>
              <a:t>Сроки разработки и утверждения Плана:</a:t>
            </a:r>
          </a:p>
          <a:p>
            <a:r>
              <a:rPr lang="ru-RU" dirty="0"/>
              <a:t>— Разработка плана, согласование теплоснабжающей организацией (не более 15 рабочих дней), утверждение — не позднее 30 апреля.</a:t>
            </a:r>
          </a:p>
          <a:p>
            <a:r>
              <a:rPr lang="ru-RU" dirty="0"/>
              <a:t>— Направление Плана в орган местного самоуправления — в течение 5 рабочих дней со дня утверждения.</a:t>
            </a:r>
          </a:p>
          <a:p>
            <a:r>
              <a:rPr lang="ru-RU" dirty="0"/>
              <a:t>— Размещение Плана на официальных сайтах (при наличии) управляющих компаний, ТСЖ, ЖСК – не позднее 5 рабочих дней после утверждения.</a:t>
            </a:r>
          </a:p>
          <a:p>
            <a:r>
              <a:rPr lang="ru-RU" dirty="0"/>
              <a:t>Каждому объекту теплоснабжения (МКД) оценка готовности на основании значения индекса в соответствии с формулами, установленными в оценочных листах.</a:t>
            </a:r>
          </a:p>
        </p:txBody>
      </p:sp>
    </p:spTree>
    <p:extLst>
      <p:ext uri="{BB962C8B-B14F-4D97-AF65-F5344CB8AC3E}">
        <p14:creationId xmlns:p14="http://schemas.microsoft.com/office/powerpoint/2010/main" val="349256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8F05C-104F-4922-A39B-15636211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289" y="624110"/>
            <a:ext cx="9461323" cy="1280890"/>
          </a:xfrm>
        </p:spPr>
        <p:txBody>
          <a:bodyPr/>
          <a:lstStyle/>
          <a:p>
            <a:pPr algn="ctr"/>
            <a:r>
              <a:rPr lang="ru-RU" b="1" dirty="0"/>
              <a:t>Комплексное развитие территории (КРТ, реновация) в СПб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1FA80-74B7-484E-91E1-871908F2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289" y="2133599"/>
            <a:ext cx="9461323" cy="4301067"/>
          </a:xfrm>
        </p:spPr>
        <p:txBody>
          <a:bodyPr/>
          <a:lstStyle/>
          <a:p>
            <a:r>
              <a:rPr lang="ru-RU" b="1" dirty="0"/>
              <a:t>Закон Санкт-Петербурга № 712-140 от 18 декабря 2025 года</a:t>
            </a:r>
            <a:r>
              <a:rPr lang="ru-RU" dirty="0"/>
              <a:t> </a:t>
            </a:r>
            <a:r>
              <a:rPr lang="ru-RU" b="1" dirty="0"/>
              <a:t>(вступил в силу с 1 января 2026 года) </a:t>
            </a:r>
          </a:p>
          <a:p>
            <a:r>
              <a:rPr lang="ru-RU" dirty="0"/>
              <a:t>Статья 14_5. Иные требования к комплексному развитию территории жилой застройки</a:t>
            </a:r>
          </a:p>
          <a:p>
            <a:r>
              <a:rPr lang="ru-RU" dirty="0"/>
              <a:t>Предельный срок для проведения общих собраний …, не признанных аварийными и подлежащими сносу или реконструкции и включенных в проект решения о КРТ по вопросу включения МКД в решение о КРТ, составляет 90 календарных дней со дня опубликования проекта такого решения</a:t>
            </a:r>
          </a:p>
          <a:p>
            <a:r>
              <a:rPr lang="ru-RU" dirty="0"/>
              <a:t>МКД, включенные в проект решения о КРТ, общие собрания собственников помещений в которых не были проведены в установленный срок, не включаются в решение о комплексном развитии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5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6105"/>
          </a:xfrm>
        </p:spPr>
        <p:txBody>
          <a:bodyPr/>
          <a:lstStyle/>
          <a:p>
            <a:pPr algn="ctr"/>
            <a:r>
              <a:rPr lang="ru-RU" b="1" dirty="0"/>
              <a:t>Дополнительные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03" y="2002475"/>
            <a:ext cx="9164319" cy="4068689"/>
          </a:xfrm>
        </p:spPr>
        <p:txBody>
          <a:bodyPr/>
          <a:lstStyle/>
          <a:p>
            <a:pPr algn="just"/>
            <a:r>
              <a:rPr lang="ru-RU" dirty="0"/>
              <a:t>С 1 сентября 2025 года Федеральным законом от 07.04.2025 № 69-ФЗ внесены изменения в ст. 16 Закона РФ от 07.02.1992 № 2300-1 «О защите прав потребителей», регулирует правила продажи дополнительных услуг, в том числе в сфере ЖКХ (видеонаблюдение, консьерж, охрана, ТВ, радио и т.п.)</a:t>
            </a:r>
          </a:p>
          <a:p>
            <a:pPr algn="just"/>
            <a:r>
              <a:rPr lang="ru-RU" dirty="0"/>
              <a:t>Дополнительные услуги – при наличии явного согласия потребителя.</a:t>
            </a:r>
          </a:p>
          <a:p>
            <a:pPr algn="just"/>
            <a:r>
              <a:rPr lang="ru-RU" dirty="0"/>
              <a:t>Поправки в ст. ст. 3.5, 14.8 КоАП РФ. За нарушение принципа добровольного присоединения к оферте по </a:t>
            </a:r>
            <a:r>
              <a:rPr lang="ru-RU" dirty="0" err="1"/>
              <a:t>допуслугам</a:t>
            </a:r>
            <a:r>
              <a:rPr lang="ru-RU" dirty="0"/>
              <a:t> предусмотрены штрафы для должностных лиц и ИП – 50–150 тысяч рублей, для организаций – 200–500 тысяч.</a:t>
            </a:r>
          </a:p>
        </p:txBody>
      </p:sp>
    </p:spTree>
    <p:extLst>
      <p:ext uri="{BB962C8B-B14F-4D97-AF65-F5344CB8AC3E}">
        <p14:creationId xmlns:p14="http://schemas.microsoft.com/office/powerpoint/2010/main" val="11424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4505"/>
          </a:xfrm>
        </p:spPr>
        <p:txBody>
          <a:bodyPr/>
          <a:lstStyle/>
          <a:p>
            <a:pPr algn="ctr"/>
            <a:r>
              <a:rPr lang="ru-RU" b="1" dirty="0"/>
              <a:t>Холодное водоснабжение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38" y="1760699"/>
            <a:ext cx="10215074" cy="4473191"/>
          </a:xfrm>
        </p:spPr>
        <p:txBody>
          <a:bodyPr/>
          <a:lstStyle/>
          <a:p>
            <a:pPr algn="just"/>
            <a:r>
              <a:rPr lang="ru-RU" dirty="0"/>
              <a:t>6 декабря 2025 г. вступило в силу постановление Правительства РФ от 25.11.2025 № 1871 с корректировками Правил № 354. </a:t>
            </a:r>
          </a:p>
          <a:p>
            <a:pPr algn="just"/>
            <a:r>
              <a:rPr lang="ru-RU" dirty="0"/>
              <a:t>Если в помещении есть техническая возможность установить ИПУ потребления ХВС, но он не смонтирован, то применяется повышающий коэффициент 3. </a:t>
            </a:r>
          </a:p>
          <a:p>
            <a:pPr algn="just"/>
            <a:r>
              <a:rPr lang="ru-RU" dirty="0"/>
              <a:t>Также коэффициент 3 установлен для случаев, когда прибор учёта не прошёл своевременную поверку.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1" y="3643364"/>
            <a:ext cx="4829907" cy="301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472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015" y="259861"/>
            <a:ext cx="9769598" cy="15533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Обновлена форма статистического наблюдения № 1-ЖКХ (зима)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840525"/>
            <a:ext cx="5069841" cy="45563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Приказ Росстата от 17.06.2025 №291 - со II полугодия 2025 года</a:t>
            </a:r>
          </a:p>
          <a:p>
            <a:endParaRPr lang="ru-RU" dirty="0"/>
          </a:p>
          <a:p>
            <a:r>
              <a:rPr lang="ru-RU" dirty="0"/>
              <a:t>1. Первичные статистические данные по форме предоставляют:</a:t>
            </a:r>
          </a:p>
          <a:p>
            <a:r>
              <a:rPr lang="ru-RU" dirty="0"/>
              <a:t>1.1. Жилищно-коммунальные организации органов местного самоуправления, юридические лица, их обособленные подразделения, имеющие на своем балансе жилые дома и объекты коммунального и теплоэнергетического хозяйства ежемесячно в период с июля по ноябрь по состоянию на 1 число месяца, следующего за отчетным: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1813169"/>
            <a:ext cx="5662613" cy="45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Единая система учета </a:t>
            </a:r>
            <a:br>
              <a:rPr lang="ru-RU" b="1" dirty="0"/>
            </a:br>
            <a:r>
              <a:rPr lang="ru-RU" b="1" dirty="0"/>
              <a:t>жилищного фонда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954" y="2110154"/>
            <a:ext cx="10105658" cy="46188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марта 2026 года «Положение о государственном учете жилищного фонда» (утв. Постановлением Правительства РФ  от 28.11.2025 N 1939).</a:t>
            </a:r>
          </a:p>
          <a:p>
            <a:r>
              <a:rPr lang="ru-RU" dirty="0"/>
              <a:t>ГИС ЖКХ станет базой для </a:t>
            </a:r>
            <a:r>
              <a:rPr lang="ru-RU" dirty="0" err="1"/>
              <a:t>госучета</a:t>
            </a:r>
            <a:r>
              <a:rPr lang="ru-RU" dirty="0"/>
              <a:t> жилищного фонда. </a:t>
            </a:r>
          </a:p>
          <a:p>
            <a:r>
              <a:rPr lang="ru-RU" dirty="0"/>
              <a:t>Информацию будут размещать : Росреестр, госорганы, органы местного самоуправления, РСО, управляющие организации, </a:t>
            </a:r>
            <a:r>
              <a:rPr lang="ru-RU" dirty="0" err="1"/>
              <a:t>регоператоры</a:t>
            </a:r>
            <a:r>
              <a:rPr lang="ru-RU" dirty="0"/>
              <a:t>.</a:t>
            </a:r>
          </a:p>
          <a:p>
            <a:r>
              <a:rPr lang="ru-RU" dirty="0"/>
              <a:t>Информация о состоянии домов, их элементов и инженерных систем, в том числе технические характеристики, результаты обследования и мониторинга МКД.</a:t>
            </a:r>
          </a:p>
          <a:p>
            <a:r>
              <a:rPr lang="ru-RU" dirty="0"/>
              <a:t>Под </a:t>
            </a:r>
            <a:r>
              <a:rPr lang="ru-RU" dirty="0" err="1"/>
              <a:t>госучет</a:t>
            </a:r>
            <a:r>
              <a:rPr lang="ru-RU" dirty="0"/>
              <a:t> попадают все объекты жилой недвижимости независимо от формы собственности. </a:t>
            </a:r>
          </a:p>
          <a:p>
            <a:r>
              <a:rPr lang="ru-RU" dirty="0"/>
              <a:t>Объект подлежит </a:t>
            </a:r>
            <a:r>
              <a:rPr lang="ru-RU" dirty="0" err="1"/>
              <a:t>госучету</a:t>
            </a:r>
            <a:r>
              <a:rPr lang="ru-RU" dirty="0"/>
              <a:t> с того дня, как застройщик получил разрешение на ввод в эксплуатацию или как Росреестр поставил дом на кадастровый учет.</a:t>
            </a:r>
          </a:p>
          <a:p>
            <a:r>
              <a:rPr lang="ru-RU" dirty="0"/>
              <a:t>Объект считается снятым с </a:t>
            </a:r>
            <a:r>
              <a:rPr lang="ru-RU" dirty="0" err="1"/>
              <a:t>госучета</a:t>
            </a:r>
            <a:r>
              <a:rPr lang="ru-RU" dirty="0"/>
              <a:t> с момента, как его сняли с кадастрового учета.</a:t>
            </a:r>
          </a:p>
        </p:txBody>
      </p:sp>
    </p:spTree>
    <p:extLst>
      <p:ext uri="{BB962C8B-B14F-4D97-AF65-F5344CB8AC3E}">
        <p14:creationId xmlns:p14="http://schemas.microsoft.com/office/powerpoint/2010/main" val="15724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22F32-CCB4-4618-983E-ECEFB8AD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1" y="624110"/>
            <a:ext cx="3108960" cy="15196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Приказ Минстроя от 20.11.2025 </a:t>
            </a:r>
            <a:br>
              <a:rPr lang="ru-RU" b="1" dirty="0"/>
            </a:br>
            <a:r>
              <a:rPr lang="ru-RU" b="1" dirty="0"/>
              <a:t>№ 726/</a:t>
            </a:r>
            <a:r>
              <a:rPr lang="ru-RU" b="1" dirty="0" err="1"/>
              <a:t>пр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03B2F-6FA3-42D1-B3A5-B7DC4C4C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0" y="2783840"/>
            <a:ext cx="3037841" cy="3450050"/>
          </a:xfrm>
        </p:spPr>
        <p:txBody>
          <a:bodyPr>
            <a:normAutofit/>
          </a:bodyPr>
          <a:lstStyle/>
          <a:p>
            <a:r>
              <a:rPr lang="ru-RU" dirty="0"/>
              <a:t>"Об утверждении форм электронных паспортов многоквартирного дома и жилого дома, порядка их формирования и состава включаемой в них информации», вступает в силу с 1 марта 2026 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372855-0E53-4403-A45A-64CA4F10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16" y="349884"/>
            <a:ext cx="6918751" cy="6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831" y="351692"/>
            <a:ext cx="9761781" cy="15533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Единый срок внесения платы</a:t>
            </a:r>
            <a:br>
              <a:rPr lang="ru-RU" b="1" dirty="0"/>
            </a:br>
            <a:r>
              <a:rPr lang="ru-RU" b="1" dirty="0"/>
              <a:t>за услуги ЖКХ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197" y="1798320"/>
            <a:ext cx="8915400" cy="45583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Федеральный закон от 24.06.2025 N 177-ФЗ </a:t>
            </a:r>
          </a:p>
          <a:p>
            <a:pPr algn="just"/>
            <a:r>
              <a:rPr lang="ru-RU" dirty="0"/>
              <a:t>С 1 марта 2026 года - единый срок внесения платы за ЖКХ до 15 числа (был до 10 числа следующего месяца).</a:t>
            </a:r>
          </a:p>
          <a:p>
            <a:pPr algn="just"/>
            <a:r>
              <a:rPr lang="ru-RU" dirty="0"/>
              <a:t>Срок направления платежных документов - не позднее 5 числа месяца, следующего за истекшим месяцем (был до 1 числа).</a:t>
            </a:r>
          </a:p>
          <a:p>
            <a:pPr algn="just"/>
            <a:r>
              <a:rPr lang="ru-RU" dirty="0"/>
              <a:t>Установленные сроки нельзя изменить договором управления многоквартирным домом либо решением общего собрания жильцов.</a:t>
            </a:r>
          </a:p>
          <a:p>
            <a:pPr algn="just"/>
            <a:r>
              <a:rPr lang="ru-RU" dirty="0"/>
              <a:t>Внесены уточнения в виды информации, размещаемой в ГИС ЖКХ (в т.ч. включена информация об исполнительных производствах по взысканию задолженности по оплате жилых помещений и коммунальных услуг).</a:t>
            </a:r>
          </a:p>
        </p:txBody>
      </p:sp>
    </p:spTree>
    <p:extLst>
      <p:ext uri="{BB962C8B-B14F-4D97-AF65-F5344CB8AC3E}">
        <p14:creationId xmlns:p14="http://schemas.microsoft.com/office/powerpoint/2010/main" val="9484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Начисление пени за просрочку оплаты ЖКУ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507766" cy="3777622"/>
          </a:xfrm>
        </p:spPr>
        <p:txBody>
          <a:bodyPr/>
          <a:lstStyle/>
          <a:p>
            <a:pPr algn="just"/>
            <a:r>
              <a:rPr lang="ru-RU" dirty="0"/>
              <a:t>Федеральным законом от 03.02.2025 № 6-ФЗ вернули Правительству РФ право устанавливать особенности начисления неустоек в ЖКХ. </a:t>
            </a:r>
          </a:p>
          <a:p>
            <a:pPr algn="just"/>
            <a:r>
              <a:rPr lang="ru-RU" dirty="0"/>
              <a:t>Постановление Правительства РФ от 18.03.2025 № 329 - до 2027 года пени и штрафы за несвоевременную оплату ЖКУ начисляются без привязки к ставке Банка России. </a:t>
            </a:r>
          </a:p>
          <a:p>
            <a:pPr algn="just"/>
            <a:r>
              <a:rPr lang="ru-RU" dirty="0"/>
              <a:t>За основу нужно брать индекс 9,5% годовых, действовавший на </a:t>
            </a:r>
            <a:br>
              <a:rPr lang="ru-RU" dirty="0"/>
            </a:br>
            <a:r>
              <a:rPr lang="ru-RU" dirty="0"/>
              <a:t>27 февраля 2022 года. Эта мера распространяется на правоотношения, возникшие с 1 января 2025 года.</a:t>
            </a:r>
          </a:p>
        </p:txBody>
      </p:sp>
    </p:spTree>
    <p:extLst>
      <p:ext uri="{BB962C8B-B14F-4D97-AF65-F5344CB8AC3E}">
        <p14:creationId xmlns:p14="http://schemas.microsoft.com/office/powerpoint/2010/main" val="2872191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985</TotalTime>
  <Words>1946</Words>
  <Application>Microsoft Office PowerPoint</Application>
  <PresentationFormat>Широкоэкранный</PresentationFormat>
  <Paragraphs>112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Легкий дым</vt:lpstr>
      <vt:lpstr>Acrobat Document</vt:lpstr>
      <vt:lpstr>Новые законы в сфере ЖКХ за 2025-2026 гг.</vt:lpstr>
      <vt:lpstr>Правила подготовки  к отопительному сезону</vt:lpstr>
      <vt:lpstr>Дополнительные услуги</vt:lpstr>
      <vt:lpstr>Холодное водоснабжение</vt:lpstr>
      <vt:lpstr>Обновлена форма статистического наблюдения № 1-ЖКХ (зима)</vt:lpstr>
      <vt:lpstr>Единая система учета  жилищного фонда</vt:lpstr>
      <vt:lpstr>Приказ Минстроя от 20.11.2025  № 726/пр  </vt:lpstr>
      <vt:lpstr>Единый срок внесения платы за услуги ЖКХ</vt:lpstr>
      <vt:lpstr>Начисление пени за просрочку оплаты ЖКУ</vt:lpstr>
      <vt:lpstr>Мессенджер "MAX"</vt:lpstr>
      <vt:lpstr>Письмо Минстроя от 25.03.2026</vt:lpstr>
      <vt:lpstr>Изменения правил проведения общих собраний собственников</vt:lpstr>
      <vt:lpstr>Капитальный ремонт</vt:lpstr>
      <vt:lpstr>Новая форма годовой отчетности с 2026 г. </vt:lpstr>
      <vt:lpstr>Информационное письмо Минстроя  о порядке заполнения Отчета - от 26 декабря 2025 г. N 81248-АЕ/04</vt:lpstr>
      <vt:lpstr>Изменения в полномочиях ЖСК</vt:lpstr>
      <vt:lpstr>Изменения в полномочиях ТСЖ</vt:lpstr>
      <vt:lpstr>Федеральный закон от 29.12.2025 № 564-ФЗ  - обслуживание лифтов</vt:lpstr>
      <vt:lpstr>«Экзамены» для УК, ТСЖ, ЖСК</vt:lpstr>
      <vt:lpstr>Комплексное развитие территории (КРТ, реновация) в СПб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законы в сфере ЖКХ за 2025</dc:title>
  <dc:creator>User</dc:creator>
  <cp:lastModifiedBy>User</cp:lastModifiedBy>
  <cp:revision>58</cp:revision>
  <dcterms:created xsi:type="dcterms:W3CDTF">2026-01-14T09:48:35Z</dcterms:created>
  <dcterms:modified xsi:type="dcterms:W3CDTF">2026-05-19T07:58:29Z</dcterms:modified>
</cp:coreProperties>
</file>